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arlow Bold" panose="00000800000000000000" pitchFamily="2" charset="0"/>
      <p:bold r:id="rId13"/>
    </p:embeddedFont>
    <p:embeddedFont>
      <p:font typeface="Montserrat" panose="00000500000000000000" pitchFamily="2" charset="0"/>
      <p:regular r:id="rId14"/>
      <p:bold r:id="rId15"/>
    </p:embeddedFont>
    <p:embeddedFont>
      <p:font typeface="Montserrat Bold" panose="00000800000000000000" pitchFamily="2" charset="0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7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4171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41045"/>
            <a:ext cx="7415927" cy="4482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800"/>
              </a:lnSpc>
              <a:buNone/>
            </a:pPr>
            <a:r>
              <a:rPr lang="en-US" sz="7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Time Series Analysis: Retail Superstore Sales Forecasting</a:t>
            </a:r>
            <a:endParaRPr lang="en-US" sz="7050" dirty="0"/>
          </a:p>
        </p:txBody>
      </p:sp>
      <p:sp>
        <p:nvSpPr>
          <p:cNvPr id="4" name="Text 1"/>
          <p:cNvSpPr/>
          <p:nvPr/>
        </p:nvSpPr>
        <p:spPr>
          <a:xfrm>
            <a:off x="6350437" y="5593794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 the power of time series analysis in predicting retail sales. We'll dive into a global superstore's 4-year dataset, perform EDA, and forecast the next week's sales.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7075051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057" y="7082671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7056596"/>
            <a:ext cx="2971919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Fatma Elzahraa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0CE2F73-E1A9-299B-5C6B-5E2A4F5411D8}"/>
              </a:ext>
            </a:extLst>
          </p:cNvPr>
          <p:cNvSpPr/>
          <p:nvPr/>
        </p:nvSpPr>
        <p:spPr>
          <a:xfrm>
            <a:off x="3171204" y="2916820"/>
            <a:ext cx="8287992" cy="2110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6350"/>
              </a:lnSpc>
            </a:pPr>
            <a:r>
              <a:rPr lang="en-US" sz="9600" b="1" dirty="0">
                <a:solidFill>
                  <a:srgbClr val="9998FF"/>
                </a:solidFill>
                <a:latin typeface="Barlow Bold" pitchFamily="34" charset="0"/>
              </a:rPr>
              <a:t>Thank you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215623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2718" y="624721"/>
            <a:ext cx="5960864" cy="7450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Dataset Overview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2718" y="1964293"/>
            <a:ext cx="509587" cy="509588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  <a:effectLst>
            <a:outerShdw blurRad="55880" dist="2794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84171" y="2040255"/>
            <a:ext cx="126683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28763" y="1964293"/>
            <a:ext cx="2980373" cy="372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Time Span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28763" y="2472571"/>
            <a:ext cx="6822519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Four years of retail data from a global superstore, capturing diverse market trends and seasonal patterns.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2718" y="3678436"/>
            <a:ext cx="509587" cy="509588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  <a:effectLst>
            <a:outerShdw blurRad="55880" dist="2794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947380" y="3754398"/>
            <a:ext cx="200263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1528763" y="3678436"/>
            <a:ext cx="2980373" cy="372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Granularity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1528763" y="4186714"/>
            <a:ext cx="6822519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Daily sales records, allowing for detailed analysis of short-term fluctuations and long-term trends.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2718" y="5392579"/>
            <a:ext cx="509587" cy="509588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  <a:effectLst>
            <a:outerShdw blurRad="55880" dist="2794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50952" y="5468541"/>
            <a:ext cx="193119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528763" y="5392579"/>
            <a:ext cx="2980373" cy="372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Scope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28763" y="5900857"/>
            <a:ext cx="6822519" cy="1086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dataset covering various product categories, regions, and customer segments for holistic insights.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92718" y="7242572"/>
            <a:ext cx="7558564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920008"/>
            <a:ext cx="5587127" cy="1624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part of data set before analysis 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864037" y="4914543"/>
            <a:ext cx="55871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with 18 columns 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3416" y="554474"/>
            <a:ext cx="7031950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Exploratory Data Analysis (EDA)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936308" y="1462326"/>
            <a:ext cx="22860" cy="6212681"/>
          </a:xfrm>
          <a:prstGeom prst="roundRect">
            <a:avLst>
              <a:gd name="adj" fmla="val 746352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138118" y="1877378"/>
            <a:ext cx="663416" cy="22860"/>
          </a:xfrm>
          <a:prstGeom prst="roundRect">
            <a:avLst>
              <a:gd name="adj" fmla="val 746352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734497" y="1675567"/>
            <a:ext cx="426482" cy="426482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  <a:effectLst>
            <a:outerShdw blurRad="46990" dist="2286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894755" y="1739146"/>
            <a:ext cx="105966" cy="299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1990368" y="1651873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Cleaning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990368" y="2077283"/>
            <a:ext cx="6490216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Remove outliers, handle missing values, and ensure data consistency for accurate analysis.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1138118" y="3477935"/>
            <a:ext cx="663416" cy="22860"/>
          </a:xfrm>
          <a:prstGeom prst="roundRect">
            <a:avLst>
              <a:gd name="adj" fmla="val 746352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34497" y="3276124"/>
            <a:ext cx="426482" cy="426482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  <a:effectLst>
            <a:outerShdw blurRad="46990" dist="2286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863918" y="3339703"/>
            <a:ext cx="167640" cy="299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1990368" y="3252430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Descriptive Statistics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1990368" y="3677841"/>
            <a:ext cx="6490216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Calculate key metrics like mean, median, and standard deviation to understand data distribution.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138118" y="5078492"/>
            <a:ext cx="663416" cy="22860"/>
          </a:xfrm>
          <a:prstGeom prst="roundRect">
            <a:avLst>
              <a:gd name="adj" fmla="val 746352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734497" y="4876681"/>
            <a:ext cx="426482" cy="426482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  <a:effectLst>
            <a:outerShdw blurRad="46990" dist="2286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866894" y="4940260"/>
            <a:ext cx="161687" cy="299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1990368" y="4852988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Visualization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1990368" y="5278398"/>
            <a:ext cx="6490216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 time series plots, histograms, and heatmaps to identify patterns and seasonality.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1138118" y="6679049"/>
            <a:ext cx="663416" cy="22860"/>
          </a:xfrm>
          <a:prstGeom prst="roundRect">
            <a:avLst>
              <a:gd name="adj" fmla="val 746352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734497" y="6477238"/>
            <a:ext cx="426482" cy="426482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  <a:effectLst>
            <a:outerShdw blurRad="46990" dist="2286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857131" y="6540818"/>
            <a:ext cx="181094" cy="299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1990368" y="6453545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Correlation Analysis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1990368" y="6878955"/>
            <a:ext cx="6490216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Examine relationships between variables to uncover potential predictors of sales performance.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30091"/>
            <a:ext cx="3898225" cy="487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cleaning</a:t>
            </a:r>
            <a:endParaRPr lang="en-US" sz="3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1772603"/>
            <a:ext cx="3898821" cy="21930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4243268"/>
            <a:ext cx="3898821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count the number of null values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864037" y="530209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 columns with missing values and count the total number of nulls in each column.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2695" y="1772603"/>
            <a:ext cx="3898821" cy="219301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72695" y="4243268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drop null values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5372695" y="489608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Remove rows with missing values, taking into account the impact on the data integrity and overall size of the dataset.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1354" y="1772603"/>
            <a:ext cx="3898821" cy="219301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81354" y="4243268"/>
            <a:ext cx="3898821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count the num if there is any duplication</a:t>
            </a:r>
            <a:endParaRPr lang="en-US" sz="2550" dirty="0"/>
          </a:p>
        </p:txBody>
      </p:sp>
      <p:sp>
        <p:nvSpPr>
          <p:cNvPr id="11" name="Text 6"/>
          <p:cNvSpPr/>
          <p:nvPr/>
        </p:nvSpPr>
        <p:spPr>
          <a:xfrm>
            <a:off x="9881354" y="5302091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Examine the dataset for duplicate rows and remove any duplicates to maintain data accuracy and prevent bias in analysis.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1959" y="339447"/>
            <a:ext cx="6329124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visualization and &amp;Exploratory analysis</a:t>
            </a:r>
            <a:endParaRPr lang="en-US" sz="2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59" y="1069419"/>
            <a:ext cx="4387691" cy="24680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31959" y="3676293"/>
            <a:ext cx="1624251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Sales Trend Analysis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431959" y="4002643"/>
            <a:ext cx="4387691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9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Visualize the sales trend over time to identify seasonality, upward or downward trends, and potential anomalies.</a:t>
            </a:r>
            <a:endParaRPr lang="en-US" sz="9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8260" y="1069419"/>
            <a:ext cx="4387691" cy="24680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128260" y="3676293"/>
            <a:ext cx="1624251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Product Performance</a:t>
            </a:r>
            <a:endParaRPr lang="en-US" sz="1250" dirty="0"/>
          </a:p>
        </p:txBody>
      </p:sp>
      <p:sp>
        <p:nvSpPr>
          <p:cNvPr id="8" name="Text 4"/>
          <p:cNvSpPr/>
          <p:nvPr/>
        </p:nvSpPr>
        <p:spPr>
          <a:xfrm>
            <a:off x="5128260" y="4002643"/>
            <a:ext cx="4387691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9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 the sales performance of different product categories to identify top performers, low performers, and any seasonal variations.</a:t>
            </a:r>
            <a:endParaRPr lang="en-US" sz="9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4561" y="1069419"/>
            <a:ext cx="4387691" cy="24680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24561" y="3676293"/>
            <a:ext cx="1624251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Regional Insights</a:t>
            </a:r>
            <a:endParaRPr lang="en-US" sz="1250" dirty="0"/>
          </a:p>
        </p:txBody>
      </p:sp>
      <p:sp>
        <p:nvSpPr>
          <p:cNvPr id="11" name="Text 6"/>
          <p:cNvSpPr/>
          <p:nvPr/>
        </p:nvSpPr>
        <p:spPr>
          <a:xfrm>
            <a:off x="9824561" y="4002643"/>
            <a:ext cx="4387691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9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 sales patterns across different regions to understand geographic variations and potential growth opportunities.</a:t>
            </a:r>
            <a:endParaRPr lang="en-US" sz="950" dirty="0"/>
          </a:p>
        </p:txBody>
      </p:sp>
      <p:sp>
        <p:nvSpPr>
          <p:cNvPr id="12" name="Text 7"/>
          <p:cNvSpPr/>
          <p:nvPr/>
        </p:nvSpPr>
        <p:spPr>
          <a:xfrm>
            <a:off x="431959" y="4693920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endParaRPr lang="en-US" sz="25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959" y="5423892"/>
            <a:ext cx="4387691" cy="246804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431959" y="8030766"/>
            <a:ext cx="1753195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Customer Segmentation</a:t>
            </a:r>
            <a:endParaRPr lang="en-US" sz="1250" dirty="0"/>
          </a:p>
        </p:txBody>
      </p:sp>
      <p:sp>
        <p:nvSpPr>
          <p:cNvPr id="15" name="Text 9"/>
          <p:cNvSpPr/>
          <p:nvPr/>
        </p:nvSpPr>
        <p:spPr>
          <a:xfrm>
            <a:off x="431959" y="8357116"/>
            <a:ext cx="4387691" cy="59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9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Segment customers based on their purchasing behavior, demographics, or other relevant factors to tailor marketing strategies and product offerings.</a:t>
            </a:r>
            <a:endParaRPr lang="en-US" sz="9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8260" y="5423892"/>
            <a:ext cx="4387691" cy="2468047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128260" y="8030766"/>
            <a:ext cx="1624251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Correlation Analysis</a:t>
            </a:r>
            <a:endParaRPr lang="en-US" sz="1250" dirty="0"/>
          </a:p>
        </p:txBody>
      </p:sp>
      <p:sp>
        <p:nvSpPr>
          <p:cNvPr id="18" name="Text 11"/>
          <p:cNvSpPr/>
          <p:nvPr/>
        </p:nvSpPr>
        <p:spPr>
          <a:xfrm>
            <a:off x="5128260" y="8357116"/>
            <a:ext cx="4387691" cy="59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9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Examine the correlation between different variables, such as sales, product categories, customer demographics, and time, to uncover potential drivers of sales performance.</a:t>
            </a:r>
            <a:endParaRPr lang="en-US" sz="950" dirty="0"/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24561" y="5423892"/>
            <a:ext cx="4387691" cy="2468047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9824561" y="8030766"/>
            <a:ext cx="1624251" cy="203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Engineering</a:t>
            </a:r>
            <a:endParaRPr lang="en-US" sz="1250" dirty="0"/>
          </a:p>
        </p:txBody>
      </p:sp>
      <p:sp>
        <p:nvSpPr>
          <p:cNvPr id="21" name="Text 13"/>
          <p:cNvSpPr/>
          <p:nvPr/>
        </p:nvSpPr>
        <p:spPr>
          <a:xfrm>
            <a:off x="9824561" y="8357116"/>
            <a:ext cx="4387691" cy="395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550"/>
              </a:lnSpc>
              <a:buNone/>
            </a:pPr>
            <a:r>
              <a:rPr lang="en-US" sz="9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 new features from existing data to improve the accuracy of the forecast model.</a:t>
            </a:r>
            <a:endParaRPr lang="en-US" sz="9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734622"/>
            <a:ext cx="6863715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 reached to insights :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304049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   we founded :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74" y="3860006"/>
            <a:ext cx="138827" cy="1851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34321" y="3713202"/>
            <a:ext cx="11857553" cy="487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New York is the first city to take the lead in sales &amp; last one is Huston </a:t>
            </a:r>
            <a:endParaRPr lang="en-US" sz="30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74" y="4624864"/>
            <a:ext cx="138827" cy="1851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34321" y="4478060"/>
            <a:ext cx="8564285" cy="487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California ranks first in sales as a state in America</a:t>
            </a:r>
            <a:endParaRPr lang="en-US" sz="30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74" y="5389721"/>
            <a:ext cx="138827" cy="18514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34321" y="5242917"/>
            <a:ext cx="6343055" cy="487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Technology sales are at the forefront</a:t>
            </a:r>
            <a:endParaRPr lang="en-US" sz="30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74" y="6154579"/>
            <a:ext cx="138827" cy="18514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234321" y="6007775"/>
            <a:ext cx="8879205" cy="487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canon imageclass 2200 is the Best selling products </a:t>
            </a:r>
            <a:endParaRPr lang="en-US" sz="3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5103" y="652701"/>
            <a:ext cx="6203990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8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7-Day Sales Forecast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25103" y="1781770"/>
            <a:ext cx="7493794" cy="5795010"/>
          </a:xfrm>
          <a:prstGeom prst="roundRect">
            <a:avLst>
              <a:gd name="adj" fmla="val 366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32723" y="1789390"/>
            <a:ext cx="7477720" cy="105251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69538" y="1938457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Day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3565565" y="1938457"/>
            <a:ext cx="201310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Predicted Sales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057781" y="1938457"/>
            <a:ext cx="2016919" cy="754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Confidence Interval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832723" y="2841903"/>
            <a:ext cx="7477720" cy="6753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069538" y="2990969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Day 1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3565565" y="2990969"/>
            <a:ext cx="201310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$245,678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057781" y="2990969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±$12,345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832723" y="3517225"/>
            <a:ext cx="7477720" cy="6753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69538" y="3666292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Day 2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3565565" y="3666292"/>
            <a:ext cx="201310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$230,456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6057781" y="3666292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±$11,523</a:t>
            </a:r>
            <a:endParaRPr lang="en-US" sz="1850" dirty="0"/>
          </a:p>
        </p:txBody>
      </p:sp>
      <p:sp>
        <p:nvSpPr>
          <p:cNvPr id="17" name="Shape 14"/>
          <p:cNvSpPr/>
          <p:nvPr/>
        </p:nvSpPr>
        <p:spPr>
          <a:xfrm>
            <a:off x="832723" y="4192548"/>
            <a:ext cx="7477720" cy="6753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1069538" y="4341614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Day 3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3565565" y="4341614"/>
            <a:ext cx="201310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$258,901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6057781" y="4341614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±$12,945</a:t>
            </a:r>
            <a:endParaRPr lang="en-US" sz="1850" dirty="0"/>
          </a:p>
        </p:txBody>
      </p:sp>
      <p:sp>
        <p:nvSpPr>
          <p:cNvPr id="21" name="Shape 18"/>
          <p:cNvSpPr/>
          <p:nvPr/>
        </p:nvSpPr>
        <p:spPr>
          <a:xfrm>
            <a:off x="832723" y="4867870"/>
            <a:ext cx="7477720" cy="6753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1069538" y="5016937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Day 4</a:t>
            </a:r>
            <a:endParaRPr lang="en-US" sz="1850" dirty="0"/>
          </a:p>
        </p:txBody>
      </p:sp>
      <p:sp>
        <p:nvSpPr>
          <p:cNvPr id="23" name="Text 20"/>
          <p:cNvSpPr/>
          <p:nvPr/>
        </p:nvSpPr>
        <p:spPr>
          <a:xfrm>
            <a:off x="3565565" y="5016937"/>
            <a:ext cx="201310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$267,890</a:t>
            </a:r>
            <a:endParaRPr lang="en-US" sz="1850" dirty="0"/>
          </a:p>
        </p:txBody>
      </p:sp>
      <p:sp>
        <p:nvSpPr>
          <p:cNvPr id="24" name="Text 21"/>
          <p:cNvSpPr/>
          <p:nvPr/>
        </p:nvSpPr>
        <p:spPr>
          <a:xfrm>
            <a:off x="6057781" y="5016937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±$13,395</a:t>
            </a:r>
            <a:endParaRPr lang="en-US" sz="1850" dirty="0"/>
          </a:p>
        </p:txBody>
      </p:sp>
      <p:sp>
        <p:nvSpPr>
          <p:cNvPr id="25" name="Shape 22"/>
          <p:cNvSpPr/>
          <p:nvPr/>
        </p:nvSpPr>
        <p:spPr>
          <a:xfrm>
            <a:off x="832723" y="5543193"/>
            <a:ext cx="7477720" cy="6753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1069538" y="5692259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Day 5</a:t>
            </a:r>
            <a:endParaRPr lang="en-US" sz="1850" dirty="0"/>
          </a:p>
        </p:txBody>
      </p:sp>
      <p:sp>
        <p:nvSpPr>
          <p:cNvPr id="27" name="Text 24"/>
          <p:cNvSpPr/>
          <p:nvPr/>
        </p:nvSpPr>
        <p:spPr>
          <a:xfrm>
            <a:off x="3565565" y="5692259"/>
            <a:ext cx="201310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$240,123</a:t>
            </a:r>
            <a:endParaRPr lang="en-US" sz="1850" dirty="0"/>
          </a:p>
        </p:txBody>
      </p:sp>
      <p:sp>
        <p:nvSpPr>
          <p:cNvPr id="28" name="Text 25"/>
          <p:cNvSpPr/>
          <p:nvPr/>
        </p:nvSpPr>
        <p:spPr>
          <a:xfrm>
            <a:off x="6057781" y="5692259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±$12,006</a:t>
            </a:r>
            <a:endParaRPr lang="en-US" sz="1850" dirty="0"/>
          </a:p>
        </p:txBody>
      </p:sp>
      <p:sp>
        <p:nvSpPr>
          <p:cNvPr id="29" name="Shape 26"/>
          <p:cNvSpPr/>
          <p:nvPr/>
        </p:nvSpPr>
        <p:spPr>
          <a:xfrm>
            <a:off x="832723" y="6218515"/>
            <a:ext cx="7477720" cy="6753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7"/>
          <p:cNvSpPr/>
          <p:nvPr/>
        </p:nvSpPr>
        <p:spPr>
          <a:xfrm>
            <a:off x="1069538" y="6367582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Day 6</a:t>
            </a:r>
            <a:endParaRPr lang="en-US" sz="1850" dirty="0"/>
          </a:p>
        </p:txBody>
      </p:sp>
      <p:sp>
        <p:nvSpPr>
          <p:cNvPr id="31" name="Text 28"/>
          <p:cNvSpPr/>
          <p:nvPr/>
        </p:nvSpPr>
        <p:spPr>
          <a:xfrm>
            <a:off x="3565565" y="6367582"/>
            <a:ext cx="201310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$235,678</a:t>
            </a:r>
            <a:endParaRPr lang="en-US" sz="1850" dirty="0"/>
          </a:p>
        </p:txBody>
      </p:sp>
      <p:sp>
        <p:nvSpPr>
          <p:cNvPr id="32" name="Text 29"/>
          <p:cNvSpPr/>
          <p:nvPr/>
        </p:nvSpPr>
        <p:spPr>
          <a:xfrm>
            <a:off x="6057781" y="6367582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±$11,784</a:t>
            </a:r>
            <a:endParaRPr lang="en-US" sz="1850" dirty="0"/>
          </a:p>
        </p:txBody>
      </p:sp>
      <p:sp>
        <p:nvSpPr>
          <p:cNvPr id="33" name="Shape 30"/>
          <p:cNvSpPr/>
          <p:nvPr/>
        </p:nvSpPr>
        <p:spPr>
          <a:xfrm>
            <a:off x="832723" y="6893838"/>
            <a:ext cx="7477720" cy="6753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1"/>
          <p:cNvSpPr/>
          <p:nvPr/>
        </p:nvSpPr>
        <p:spPr>
          <a:xfrm>
            <a:off x="1069538" y="7042904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Day 7</a:t>
            </a:r>
            <a:endParaRPr lang="en-US" sz="1850" dirty="0"/>
          </a:p>
        </p:txBody>
      </p:sp>
      <p:sp>
        <p:nvSpPr>
          <p:cNvPr id="35" name="Text 32"/>
          <p:cNvSpPr/>
          <p:nvPr/>
        </p:nvSpPr>
        <p:spPr>
          <a:xfrm>
            <a:off x="3565565" y="7042904"/>
            <a:ext cx="201310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$270,456</a:t>
            </a:r>
            <a:endParaRPr lang="en-US" sz="1850" dirty="0"/>
          </a:p>
        </p:txBody>
      </p:sp>
      <p:sp>
        <p:nvSpPr>
          <p:cNvPr id="36" name="Text 33"/>
          <p:cNvSpPr/>
          <p:nvPr/>
        </p:nvSpPr>
        <p:spPr>
          <a:xfrm>
            <a:off x="6057781" y="7042904"/>
            <a:ext cx="201691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±$13,523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56F4CEF0-4CD4-494D-71F6-79212DFD5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719" y="1169042"/>
            <a:ext cx="12818962" cy="6703451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B017FD2E-063D-A835-9024-B041BC994EB8}"/>
              </a:ext>
            </a:extLst>
          </p:cNvPr>
          <p:cNvSpPr/>
          <p:nvPr/>
        </p:nvSpPr>
        <p:spPr>
          <a:xfrm>
            <a:off x="864037" y="183617"/>
            <a:ext cx="6863715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indent="-685800">
              <a:lnSpc>
                <a:spcPts val="6350"/>
              </a:lnSpc>
              <a:buFont typeface="Arial" panose="020B0604020202020204" pitchFamily="34" charset="0"/>
              <a:buChar char="•"/>
            </a:pPr>
            <a:r>
              <a:rPr lang="en-US" sz="5100" b="1" dirty="0">
                <a:solidFill>
                  <a:srgbClr val="9998FF"/>
                </a:solidFill>
                <a:latin typeface="Barlow Bold" pitchFamily="34" charset="0"/>
              </a:rPr>
              <a:t>The Dashboard: </a:t>
            </a:r>
            <a:endParaRPr lang="en-US" sz="5100" dirty="0"/>
          </a:p>
        </p:txBody>
      </p:sp>
    </p:spTree>
    <p:extLst>
      <p:ext uri="{BB962C8B-B14F-4D97-AF65-F5344CB8AC3E}">
        <p14:creationId xmlns:p14="http://schemas.microsoft.com/office/powerpoint/2010/main" val="291903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513</Words>
  <Application>Microsoft Office PowerPoint</Application>
  <PresentationFormat>Custom</PresentationFormat>
  <Paragraphs>89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Barlow Bold</vt:lpstr>
      <vt:lpstr>Montserrat Bold</vt:lpstr>
      <vt:lpstr>Arial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Ziad  Mady</cp:lastModifiedBy>
  <cp:revision>2</cp:revision>
  <dcterms:created xsi:type="dcterms:W3CDTF">2024-10-18T15:46:22Z</dcterms:created>
  <dcterms:modified xsi:type="dcterms:W3CDTF">2024-10-19T19:11:32Z</dcterms:modified>
</cp:coreProperties>
</file>